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5"/>
  </p:notesMasterIdLst>
  <p:handoutMasterIdLst>
    <p:handoutMasterId r:id="rId16"/>
  </p:handoutMasterIdLst>
  <p:sldIdLst>
    <p:sldId id="257" r:id="rId2"/>
    <p:sldId id="258" r:id="rId3"/>
    <p:sldId id="259" r:id="rId4"/>
    <p:sldId id="270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/>
              <a:t>Городской Центр Детского Технического Творчества им.В.П.Чкалова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06E6B9-2E3E-4E7F-9896-15AED40FC92E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E3EEB-06E9-4F86-B52F-4C387CBB20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32746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/>
              <a:t>Городской Центр Детского Технического Творчества им.В.П.Чкалова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721ECA-6493-481A-BEA8-AB2AF20C60CC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76905B-E688-48F4-B247-5C8916C8A7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352721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961DC-F717-4392-B729-50EBE774456C}" type="datetime1">
              <a:rPr lang="ru-RU" smtClean="0"/>
              <a:pPr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Городской Центр Детского Технического Творчества им. В.П.Чкалова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BE4F-3ED5-48B2-80CA-8853B79F50F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5158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0AE88-4BEA-47F7-A014-C7C229EB5E0A}" type="datetime1">
              <a:rPr lang="ru-RU" smtClean="0"/>
              <a:pPr/>
              <a:t>03.04.2024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Городской Центр Детского Технического Творчества им. В.П.Чкалова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BE4F-3ED5-48B2-80CA-8853B79F50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479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0CD0C-DB63-43F5-B320-90D3227C1199}" type="datetime1">
              <a:rPr lang="ru-RU" smtClean="0"/>
              <a:pPr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Городской Центр Детского Технического Творчества им. В.П.Чкалова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BE4F-3ED5-48B2-80CA-8853B79F50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2713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476E-6264-4F8D-B14D-EF4ABFE6AFA5}" type="datetime1">
              <a:rPr lang="ru-RU" smtClean="0"/>
              <a:pPr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Городской Центр Детского Технического Творчества им. В.П.Чкалова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BE4F-3ED5-48B2-80CA-8853B79F50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309735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E4248-63DF-4DBD-B564-465309A7A055}" type="datetime1">
              <a:rPr lang="ru-RU" smtClean="0"/>
              <a:pPr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Городской Центр Детского Технического Творчества им. В.П.Чкалова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BE4F-3ED5-48B2-80CA-8853B79F50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9664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18D40-60B1-4B11-920C-A53C71CB60C6}" type="datetime1">
              <a:rPr lang="ru-RU" smtClean="0"/>
              <a:pPr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Городской Центр Детского Технического Творчества им. В.П.Чкалова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BE4F-3ED5-48B2-80CA-8853B79F50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7270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FB068-6476-44B3-8C23-1CBD9EB58E3B}" type="datetime1">
              <a:rPr lang="ru-RU" smtClean="0"/>
              <a:pPr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Городской Центр Детского Технического Творчества им. В.П.Чкалова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BE4F-3ED5-48B2-80CA-8853B79F50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5569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DFD33-89BD-46B9-912C-DCCE295ECB92}" type="datetime1">
              <a:rPr lang="ru-RU" smtClean="0"/>
              <a:pPr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Городской Центр Детского Технического Творчества им. В.П.Чкалова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BE4F-3ED5-48B2-80CA-8853B79F50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770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9EA6B-2217-4E44-A0A3-A4CCC66D9369}" type="datetime1">
              <a:rPr lang="ru-RU" smtClean="0"/>
              <a:pPr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Городской Центр Детского Технического Творчества им. В.П.Чкалова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BE4F-3ED5-48B2-80CA-8853B79F50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720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C6BC9-2BA1-4859-8D76-1AF3196FB233}" type="datetime1">
              <a:rPr lang="ru-RU" smtClean="0"/>
              <a:pPr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Городской Центр Детского Технического Творчества им. В.П.Чкалова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BE4F-3ED5-48B2-80CA-8853B79F50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896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0E26D-8776-4A8A-A1C4-451BEE99E401}" type="datetime1">
              <a:rPr lang="ru-RU" smtClean="0"/>
              <a:pPr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Городской Центр Детского Технического Творчества им. В.П.Чкалова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BE4F-3ED5-48B2-80CA-8853B79F50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172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19A30-E8AF-4767-8604-65DB816EDA10}" type="datetime1">
              <a:rPr lang="ru-RU" smtClean="0"/>
              <a:pPr/>
              <a:t>03.04.2024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Городской Центр Детского Технического Творчества им. В.П.Чкалова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BE4F-3ED5-48B2-80CA-8853B79F50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625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B9D32-30BA-4BBA-941B-05F1A2DD4940}" type="datetime1">
              <a:rPr lang="ru-RU" smtClean="0"/>
              <a:pPr/>
              <a:t>03.04.2024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Городской Центр Детского Технического Творчества им. В.П.Чкалова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BE4F-3ED5-48B2-80CA-8853B79F50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312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C5941-DF14-4E76-9197-7F003F562978}" type="datetime1">
              <a:rPr lang="ru-RU" smtClean="0"/>
              <a:pPr/>
              <a:t>03.04.2024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Городской Центр Детского Технического Творчества им. В.П.Чкалова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BE4F-3ED5-48B2-80CA-8853B79F50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503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B9BF5-CF38-410B-8321-28E4CD9CC6F5}" type="datetime1">
              <a:rPr lang="ru-RU" smtClean="0"/>
              <a:pPr/>
              <a:t>03.04.2024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Городской Центр Детского Технического Творчества им. В.П.Чкалова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BE4F-3ED5-48B2-80CA-8853B79F50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783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2CBF6-C2A0-4969-971E-90E405F67315}" type="datetime1">
              <a:rPr lang="ru-RU" smtClean="0"/>
              <a:pPr/>
              <a:t>03.04.2024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Городской Центр Детского Технического Творчества им. В.П.Чкалова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BE4F-3ED5-48B2-80CA-8853B79F50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842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76C7-888E-43F8-A617-BAB2DA64605B}" type="datetime1">
              <a:rPr lang="ru-RU" smtClean="0"/>
              <a:pPr/>
              <a:t>03.04.2024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Городской Центр Детского Технического Творчества им. В.П.Чкалова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BE4F-3ED5-48B2-80CA-8853B79F50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714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46A304B-D32E-4384-A41A-378A6702316C}" type="datetime1">
              <a:rPr lang="ru-RU" smtClean="0"/>
              <a:pPr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r>
              <a:rPr lang="ru-RU"/>
              <a:t>Городской Центр Детского Технического Творчества им. В.П.Чкалова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77ABE4F-3ED5-48B2-80CA-8853B79F50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5173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1246292"/>
            <a:ext cx="8534400" cy="1507067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2700" b="1" dirty="0"/>
            </a:br>
            <a:r>
              <a:rPr lang="ru-RU" sz="2700" b="1" dirty="0"/>
              <a:t>Дополнительная общеобразовательная программа технической направленности </a:t>
            </a:r>
            <a:r>
              <a:rPr lang="en-US" sz="2700" b="1" dirty="0"/>
              <a:t>«</a:t>
            </a:r>
            <a:r>
              <a:rPr lang="ru-RU" sz="2700" b="1" dirty="0" err="1"/>
              <a:t>Авиамоделирование</a:t>
            </a:r>
            <a:r>
              <a:rPr lang="en-US" sz="2700" b="1" dirty="0"/>
              <a:t>»</a:t>
            </a:r>
            <a:r>
              <a:rPr lang="ru-RU" sz="2700" b="1" dirty="0"/>
              <a:t>.</a:t>
            </a:r>
            <a:br>
              <a:rPr lang="ru-RU" sz="2700" b="1" dirty="0"/>
            </a:br>
            <a:r>
              <a:rPr lang="ru-RU" sz="2700" b="1" dirty="0"/>
              <a:t>Опыт работы в реализации и </a:t>
            </a:r>
            <a:r>
              <a:rPr lang="ru-RU" sz="2700" b="1"/>
              <a:t>подготовке  к </a:t>
            </a:r>
            <a:r>
              <a:rPr lang="ru-RU" sz="2700" b="1" dirty="0"/>
              <a:t>соревнованиям. </a:t>
            </a:r>
            <a:br>
              <a:rPr lang="ru-RU" sz="2700" b="1" dirty="0"/>
            </a:br>
            <a:br>
              <a:rPr lang="en-US" b="1" dirty="0"/>
            </a:br>
            <a:r>
              <a:rPr lang="ru-RU" sz="1800" dirty="0"/>
              <a:t>педагог дополнительного образования </a:t>
            </a:r>
            <a:r>
              <a:rPr lang="ru-RU" sz="1800" dirty="0" err="1"/>
              <a:t>Шаргин</a:t>
            </a:r>
            <a:r>
              <a:rPr lang="ru-RU" sz="1800" dirty="0"/>
              <a:t> Вячеслав Павлович</a:t>
            </a:r>
            <a:br>
              <a:rPr lang="ru-RU" dirty="0"/>
            </a:b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Городской Центр Детского Технического Творчества им. В.П.Чкалова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2334" y="617220"/>
            <a:ext cx="2848185" cy="213613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520" y="3838297"/>
            <a:ext cx="2485814" cy="233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415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-1140800"/>
            <a:ext cx="8534401" cy="22816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Материально – техническое обеспечение: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4212" y="1473200"/>
            <a:ext cx="8534400" cy="1498600"/>
          </a:xfrm>
        </p:spPr>
        <p:txBody>
          <a:bodyPr>
            <a:noAutofit/>
          </a:bodyPr>
          <a:lstStyle/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слесарное оборудование: верстаки, тиски, приспособления для обработки материала;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инструменты: мерительные, ручные, в том числе и электроинструменты, для обработки различных материалов;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станочное оборудование: универсально токарный станок, фрезерный, сверлильный, заточной, распиловочный;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расходные материалы: конструкционные металлические, древесина, смолы, пластик, карбон, бумага, клеи, красящие материалы;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комплектующие к моделям: двигатели, винты, аппаратура управления, детали систем управления, посадки  и топливной системы;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стартовое оборудование: заправочные емкости, стартеры, зарядные устройства, аккумуляторные батареи;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секундомеры;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компьютер.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Городской Центр Детского Технического Творчества им. В.П.Чкалова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9380" y="472100"/>
            <a:ext cx="1674495" cy="22326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4885" y="2704760"/>
            <a:ext cx="1674495" cy="22326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880" y="4937420"/>
            <a:ext cx="1650005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297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-1140800"/>
            <a:ext cx="8534401" cy="22816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Цель и задачи программы на первый год обучения: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4212" y="1239860"/>
            <a:ext cx="8534400" cy="1498600"/>
          </a:xfrm>
        </p:spPr>
        <p:txBody>
          <a:bodyPr>
            <a:noAutofit/>
          </a:bodyPr>
          <a:lstStyle/>
          <a:p>
            <a:r>
              <a:rPr lang="ru-RU" b="1" dirty="0"/>
              <a:t>Цель:</a:t>
            </a:r>
          </a:p>
          <a:p>
            <a:r>
              <a:rPr lang="ru-RU" dirty="0"/>
              <a:t>Создание условий для формирования устойчивого интереса учащихся к техническому творчеству, </a:t>
            </a:r>
            <a:r>
              <a:rPr lang="ru-RU" dirty="0" err="1"/>
              <a:t>авиамоделированию</a:t>
            </a:r>
            <a:r>
              <a:rPr lang="ru-RU" dirty="0"/>
              <a:t>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Городской Центр Детского Технического Творчества им. В.П.Чкалова</a:t>
            </a:r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684212" y="2281260"/>
            <a:ext cx="8534400" cy="14986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/>
              <a:t>Задачи: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dirty="0"/>
              <a:t>сформировать знания по истории авиации, дать представления о классификации самолетов и моделей, видам материалов, используемых в авиации и в </a:t>
            </a:r>
            <a:r>
              <a:rPr lang="ru-RU" dirty="0" err="1"/>
              <a:t>авиамоделировании</a:t>
            </a:r>
            <a:r>
              <a:rPr lang="ru-RU" dirty="0"/>
              <a:t>;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dirty="0"/>
              <a:t>сформировать навыки работы  с различными материалами и безопасными приемами работы с различными  инструментами и оборудованием;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dirty="0"/>
              <a:t>обучить самостоятельному изготовлению  моделей по готовым чертежам;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dirty="0"/>
              <a:t>привить умение работать в коллективе, команде;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dirty="0"/>
              <a:t>способствовать воспитанию чувства патриотизма.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612" y="407352"/>
            <a:ext cx="2636944" cy="197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142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-366860"/>
            <a:ext cx="8534401" cy="2281600"/>
          </a:xfrm>
        </p:spPr>
        <p:txBody>
          <a:bodyPr>
            <a:normAutofit/>
          </a:bodyPr>
          <a:lstStyle/>
          <a:p>
            <a:r>
              <a:rPr lang="ru-RU" sz="2400" b="1" dirty="0"/>
              <a:t>Учебно-тематический  план </a:t>
            </a:r>
            <a:br>
              <a:rPr lang="ru-RU" sz="2400" b="1" dirty="0"/>
            </a:br>
            <a:r>
              <a:rPr lang="en-US" sz="2400" b="1" dirty="0"/>
              <a:t>I </a:t>
            </a:r>
            <a:r>
              <a:rPr lang="ru-RU" sz="2400" b="1" dirty="0"/>
              <a:t>год обучения</a:t>
            </a:r>
            <a:br>
              <a:rPr lang="ru-RU" sz="2400" b="1" dirty="0"/>
            </a:br>
            <a:r>
              <a:rPr lang="ru-RU" sz="2400" b="1" dirty="0"/>
              <a:t>Образовательный модуль-"Простейшие радиоуправляемые  авиамодели"</a:t>
            </a:r>
            <a:endParaRPr lang="ru-RU" sz="24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Городской Центр Детского Технического Творчества им. В.П.Чкалова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5120757"/>
              </p:ext>
            </p:extLst>
          </p:nvPr>
        </p:nvGraphicFramePr>
        <p:xfrm>
          <a:off x="684212" y="2377959"/>
          <a:ext cx="6301611" cy="36203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7051">
                  <a:extLst>
                    <a:ext uri="{9D8B030D-6E8A-4147-A177-3AD203B41FA5}">
                      <a16:colId xmlns:a16="http://schemas.microsoft.com/office/drawing/2014/main" val="1064063297"/>
                    </a:ext>
                  </a:extLst>
                </a:gridCol>
                <a:gridCol w="2640491">
                  <a:extLst>
                    <a:ext uri="{9D8B030D-6E8A-4147-A177-3AD203B41FA5}">
                      <a16:colId xmlns:a16="http://schemas.microsoft.com/office/drawing/2014/main" val="3251498997"/>
                    </a:ext>
                  </a:extLst>
                </a:gridCol>
                <a:gridCol w="575519">
                  <a:extLst>
                    <a:ext uri="{9D8B030D-6E8A-4147-A177-3AD203B41FA5}">
                      <a16:colId xmlns:a16="http://schemas.microsoft.com/office/drawing/2014/main" val="2691102003"/>
                    </a:ext>
                  </a:extLst>
                </a:gridCol>
                <a:gridCol w="575519">
                  <a:extLst>
                    <a:ext uri="{9D8B030D-6E8A-4147-A177-3AD203B41FA5}">
                      <a16:colId xmlns:a16="http://schemas.microsoft.com/office/drawing/2014/main" val="3113382459"/>
                    </a:ext>
                  </a:extLst>
                </a:gridCol>
                <a:gridCol w="575519">
                  <a:extLst>
                    <a:ext uri="{9D8B030D-6E8A-4147-A177-3AD203B41FA5}">
                      <a16:colId xmlns:a16="http://schemas.microsoft.com/office/drawing/2014/main" val="3244627034"/>
                    </a:ext>
                  </a:extLst>
                </a:gridCol>
                <a:gridCol w="1767512">
                  <a:extLst>
                    <a:ext uri="{9D8B030D-6E8A-4147-A177-3AD203B41FA5}">
                      <a16:colId xmlns:a16="http://schemas.microsoft.com/office/drawing/2014/main" val="3945582779"/>
                    </a:ext>
                  </a:extLst>
                </a:gridCol>
              </a:tblGrid>
              <a:tr h="30223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№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Наименование раздела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Кол-во часов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Форма контроля по разделу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extLst>
                  <a:ext uri="{0D108BD9-81ED-4DB2-BD59-A6C34878D82A}">
                    <a16:rowId xmlns:a16="http://schemas.microsoft.com/office/drawing/2014/main" val="2017235878"/>
                  </a:ext>
                </a:extLst>
              </a:tr>
              <a:tr h="3022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Всего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Теория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Практика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1185003"/>
                  </a:ext>
                </a:extLst>
              </a:tr>
              <a:tr h="31734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1.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Вводное занятие.</a:t>
                      </a:r>
                      <a:br>
                        <a:rPr lang="ru-RU" sz="1000" u="none" strike="noStrike">
                          <a:effectLst/>
                        </a:rPr>
                      </a:br>
                      <a:r>
                        <a:rPr lang="ru-RU" sz="1000" u="none" strike="noStrike">
                          <a:effectLst/>
                        </a:rPr>
                        <a:t>Правила техники безопасности.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Входная диагностика.</a:t>
                      </a:r>
                      <a:br>
                        <a:rPr lang="ru-RU" sz="1000" u="none" strike="noStrike">
                          <a:effectLst/>
                        </a:rPr>
                      </a:br>
                      <a:r>
                        <a:rPr lang="ru-RU" sz="1000" u="none" strike="noStrike">
                          <a:effectLst/>
                        </a:rPr>
                        <a:t>Опрос</a:t>
                      </a:r>
                      <a:endParaRPr lang="ru-RU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extLst>
                  <a:ext uri="{0D108BD9-81ED-4DB2-BD59-A6C34878D82A}">
                    <a16:rowId xmlns:a16="http://schemas.microsoft.com/office/drawing/2014/main" val="933993179"/>
                  </a:ext>
                </a:extLst>
              </a:tr>
              <a:tr h="31734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2.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Авиамоделизм, классификация летательных аппаратов.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Опрос</a:t>
                      </a:r>
                      <a:endParaRPr lang="ru-RU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extLst>
                  <a:ext uri="{0D108BD9-81ED-4DB2-BD59-A6C34878D82A}">
                    <a16:rowId xmlns:a16="http://schemas.microsoft.com/office/drawing/2014/main" val="3806284940"/>
                  </a:ext>
                </a:extLst>
              </a:tr>
              <a:tr h="31734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3.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Простейшие метательные планеры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8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Опрос</a:t>
                      </a:r>
                      <a:br>
                        <a:rPr lang="ru-RU" sz="1000" u="none" strike="noStrike">
                          <a:effectLst/>
                        </a:rPr>
                      </a:br>
                      <a:r>
                        <a:rPr lang="ru-RU" sz="1000" u="none" strike="noStrike">
                          <a:effectLst/>
                        </a:rPr>
                        <a:t>Практическая работа</a:t>
                      </a:r>
                      <a:endParaRPr lang="ru-RU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extLst>
                  <a:ext uri="{0D108BD9-81ED-4DB2-BD59-A6C34878D82A}">
                    <a16:rowId xmlns:a16="http://schemas.microsoft.com/office/drawing/2014/main" val="1566296546"/>
                  </a:ext>
                </a:extLst>
              </a:tr>
              <a:tr h="31734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4.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Сборная модель планера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18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Опрос</a:t>
                      </a:r>
                      <a:br>
                        <a:rPr lang="ru-RU" sz="1000" u="none" strike="noStrike">
                          <a:effectLst/>
                        </a:rPr>
                      </a:br>
                      <a:r>
                        <a:rPr lang="ru-RU" sz="1000" u="none" strike="noStrike">
                          <a:effectLst/>
                        </a:rPr>
                        <a:t>Практическая работа</a:t>
                      </a:r>
                      <a:endParaRPr lang="ru-RU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extLst>
                  <a:ext uri="{0D108BD9-81ED-4DB2-BD59-A6C34878D82A}">
                    <a16:rowId xmlns:a16="http://schemas.microsoft.com/office/drawing/2014/main" val="2523245261"/>
                  </a:ext>
                </a:extLst>
              </a:tr>
              <a:tr h="31734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5.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Резиномоторная модель самолета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20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Опрос</a:t>
                      </a:r>
                      <a:br>
                        <a:rPr lang="ru-RU" sz="1000" u="none" strike="noStrike" dirty="0">
                          <a:effectLst/>
                        </a:rPr>
                      </a:br>
                      <a:r>
                        <a:rPr lang="ru-RU" sz="1000" u="none" strike="noStrike" dirty="0">
                          <a:effectLst/>
                        </a:rPr>
                        <a:t>Практическая работа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extLst>
                  <a:ext uri="{0D108BD9-81ED-4DB2-BD59-A6C34878D82A}">
                    <a16:rowId xmlns:a16="http://schemas.microsoft.com/office/drawing/2014/main" val="2318720985"/>
                  </a:ext>
                </a:extLst>
              </a:tr>
              <a:tr h="31734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6.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Комнатная модель метательного планера -  полукопия самолета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26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22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Опрос</a:t>
                      </a:r>
                      <a:br>
                        <a:rPr lang="ru-RU" sz="1000" u="none" strike="noStrike">
                          <a:effectLst/>
                        </a:rPr>
                      </a:br>
                      <a:r>
                        <a:rPr lang="ru-RU" sz="1000" u="none" strike="noStrike">
                          <a:effectLst/>
                        </a:rPr>
                        <a:t>Практическая работа</a:t>
                      </a:r>
                      <a:endParaRPr lang="ru-RU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extLst>
                  <a:ext uri="{0D108BD9-81ED-4DB2-BD59-A6C34878D82A}">
                    <a16:rowId xmlns:a16="http://schemas.microsoft.com/office/drawing/2014/main" val="3736899233"/>
                  </a:ext>
                </a:extLst>
              </a:tr>
              <a:tr h="31734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7.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Простейшая радиоуправляемая модель самолета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50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40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Опрос</a:t>
                      </a:r>
                      <a:br>
                        <a:rPr lang="ru-RU" sz="1000" u="none" strike="noStrike">
                          <a:effectLst/>
                        </a:rPr>
                      </a:br>
                      <a:r>
                        <a:rPr lang="ru-RU" sz="1000" u="none" strike="noStrike">
                          <a:effectLst/>
                        </a:rPr>
                        <a:t>Практическая работа</a:t>
                      </a:r>
                      <a:endParaRPr lang="ru-RU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extLst>
                  <a:ext uri="{0D108BD9-81ED-4DB2-BD59-A6C34878D82A}">
                    <a16:rowId xmlns:a16="http://schemas.microsoft.com/office/drawing/2014/main" val="618759622"/>
                  </a:ext>
                </a:extLst>
              </a:tr>
              <a:tr h="31734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8.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Подготовка моделей, тренировочные запуски  и участие в соревнованиях.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Опрос</a:t>
                      </a:r>
                      <a:br>
                        <a:rPr lang="ru-RU" sz="1000" u="none" strike="noStrike">
                          <a:effectLst/>
                        </a:rPr>
                      </a:br>
                      <a:r>
                        <a:rPr lang="ru-RU" sz="1000" u="none" strike="noStrike">
                          <a:effectLst/>
                        </a:rPr>
                        <a:t>Практическая работа</a:t>
                      </a:r>
                      <a:endParaRPr lang="ru-RU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extLst>
                  <a:ext uri="{0D108BD9-81ED-4DB2-BD59-A6C34878D82A}">
                    <a16:rowId xmlns:a16="http://schemas.microsoft.com/office/drawing/2014/main" val="1275186641"/>
                  </a:ext>
                </a:extLst>
              </a:tr>
              <a:tr h="30223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9.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Заключительное занятие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Презентация моделей</a:t>
                      </a:r>
                      <a:endParaRPr lang="ru-RU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extLst>
                  <a:ext uri="{0D108BD9-81ED-4DB2-BD59-A6C34878D82A}">
                    <a16:rowId xmlns:a16="http://schemas.microsoft.com/office/drawing/2014/main" val="4030873681"/>
                  </a:ext>
                </a:extLst>
              </a:tr>
              <a:tr h="16925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Итого:   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144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31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113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22" marR="3022" marT="3022" marB="0" anchor="b"/>
                </a:tc>
                <a:extLst>
                  <a:ext uri="{0D108BD9-81ED-4DB2-BD59-A6C34878D82A}">
                    <a16:rowId xmlns:a16="http://schemas.microsoft.com/office/drawing/2014/main" val="3977519468"/>
                  </a:ext>
                </a:extLst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603" y="2527912"/>
            <a:ext cx="2529840" cy="18973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103" y="317817"/>
            <a:ext cx="2522220" cy="18916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043" y="4743722"/>
            <a:ext cx="2621280" cy="142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170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-1140800"/>
            <a:ext cx="8534401" cy="22816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Планируемые результаты обучения.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4212" y="1206500"/>
            <a:ext cx="8534400" cy="1498600"/>
          </a:xfrm>
        </p:spPr>
        <p:txBody>
          <a:bodyPr>
            <a:noAutofit/>
          </a:bodyPr>
          <a:lstStyle/>
          <a:p>
            <a:r>
              <a:rPr lang="ru-RU" b="1" dirty="0"/>
              <a:t>По окончании I года обучения обучающийся будет знать: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sz="1600" dirty="0"/>
              <a:t>правила техники безопасности при работе с ручными инструментами;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sz="1600" dirty="0"/>
              <a:t>сведения о материалах, инструменте, приспособлениях;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sz="1600" dirty="0"/>
              <a:t>правила организации рабочего места;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sz="1600" dirty="0"/>
              <a:t>технологию постройки авиамоделей начального уровня;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sz="1600" dirty="0"/>
              <a:t>первоначальные сведения о конструкции, принципе действия летающего аппарата, его устройстве и назначении.</a:t>
            </a:r>
          </a:p>
          <a:p>
            <a:r>
              <a:rPr lang="ru-RU" b="1" dirty="0"/>
              <a:t>Будут уметь: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sz="1600" dirty="0"/>
              <a:t>правильно работать с различными инструментами и приспособлениями;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sz="1600" dirty="0"/>
              <a:t>организовать свое рабочее место;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sz="1600" dirty="0"/>
              <a:t>уметь читать простейшие чертежи авиамоделей и производить разметку;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sz="1600" dirty="0"/>
              <a:t>строить и производить запуски авиамоделей начального уровня.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Городской Центр Детского Технического Творчества им. В.П.Чкалова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8172" y="675640"/>
            <a:ext cx="3264747" cy="24485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705" y="3385456"/>
            <a:ext cx="2825214" cy="3110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049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-1140800"/>
            <a:ext cx="8534401" cy="22816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Основные Нормативные документы</a:t>
            </a:r>
            <a:r>
              <a:rPr lang="ru-RU" sz="2400" dirty="0"/>
              <a:t>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4212" y="1915160"/>
            <a:ext cx="8534400" cy="1498600"/>
          </a:xfrm>
        </p:spPr>
        <p:txBody>
          <a:bodyPr>
            <a:noAutofit/>
          </a:bodyPr>
          <a:lstStyle/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Данная программа разработана в соответствии со следующими документами:</a:t>
            </a:r>
          </a:p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Федеральный закон от 29.12.2012 №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273-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ФЗ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 образовании в Российской Федерации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;</a:t>
            </a:r>
          </a:p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Концепция развития дополнительного образования детей (утверждена распоряжением Правительства Российской Федерации от 04.09.2014 №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1726-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р);</a:t>
            </a:r>
          </a:p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Приказ Министерства образования и науки РФ от 9.11.18 Н196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 утверждении Порядка организации и осуществления образовательной деятельности по дополнительным образовательным программам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</a:t>
            </a:r>
          </a:p>
          <a:p>
            <a:endParaRPr lang="ru-RU" sz="20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Городской Центр Детского Технического Творчества им. В.П.Чкалова</a:t>
            </a:r>
          </a:p>
        </p:txBody>
      </p:sp>
    </p:spTree>
    <p:extLst>
      <p:ext uri="{BB962C8B-B14F-4D97-AF65-F5344CB8AC3E}">
        <p14:creationId xmlns:p14="http://schemas.microsoft.com/office/powerpoint/2010/main" val="963421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-1140800"/>
            <a:ext cx="8534401" cy="22816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Основные сведения.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4212" y="1915160"/>
            <a:ext cx="8534400" cy="1498600"/>
          </a:xfrm>
        </p:spPr>
        <p:txBody>
          <a:bodyPr>
            <a:noAutofit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Программа ориентирована на обучение детей и подростков построению различных летающих моделей от простых до управляемых по радио с тем, чтобы каждый мог выбрать свое направление в авиамоделизме. Через миниатюрную модель, способную самостоятельно летать, учащийся познают науку полета, приемы и методы расчета летательного аппарата, его изготовления и технологию работы с материалами, применяемыми в авиационной промышленности Программа нацеливает детей на осознанный выбор профессии, связанной с техникой. 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Городской Центр Детского Технического Творчества им. В.П.Чкалова</a:t>
            </a:r>
          </a:p>
        </p:txBody>
      </p:sp>
    </p:spTree>
    <p:extLst>
      <p:ext uri="{BB962C8B-B14F-4D97-AF65-F5344CB8AC3E}">
        <p14:creationId xmlns:p14="http://schemas.microsoft.com/office/powerpoint/2010/main" val="3762757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-1140800"/>
            <a:ext cx="8534401" cy="22816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Образовательный модуль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4212" y="1915160"/>
            <a:ext cx="8534400" cy="1498600"/>
          </a:xfrm>
        </p:spPr>
        <p:txBody>
          <a:bodyPr>
            <a:no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 обучения -  «Простейшая радиоуправляемая авиамодель».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 обучения -  «Спортивные радиоуправляемые авиамодели».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 обучения -  «Спортивный радиоуправляемый планер».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Городской Центр Детского Технического Творчества им. В.П.Чкалова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700" y="3543537"/>
            <a:ext cx="2509202" cy="18819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012" y="3539489"/>
            <a:ext cx="2514600" cy="18859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10" y="3545204"/>
            <a:ext cx="2506980" cy="1880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426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-1140800"/>
            <a:ext cx="8534401" cy="22816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Цель программы.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4212" y="1915160"/>
            <a:ext cx="8534400" cy="1498600"/>
          </a:xfrm>
        </p:spPr>
        <p:txBody>
          <a:bodyPr>
            <a:noAutofit/>
          </a:bodyPr>
          <a:lstStyle/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и развитие конструкторско-технологических знаний умений, навыков учащихся в процессе изготовления авиамоделей различной сложности и подготовка обучающихся к участию в соревнованиях различного уровня.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Городской Центр Детского Технического Творчества им. В.П.Чкалова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3413760"/>
            <a:ext cx="1948815" cy="25984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797" y="3411855"/>
            <a:ext cx="3457892" cy="25934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862" y="3411855"/>
            <a:ext cx="3467100" cy="260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319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-1140800"/>
            <a:ext cx="8534401" cy="22816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Задачи программы</a:t>
            </a:r>
            <a:r>
              <a:rPr lang="ru-RU" sz="2400" dirty="0"/>
              <a:t>:</a:t>
            </a:r>
            <a:endParaRPr lang="ru-RU" sz="24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4212" y="1915160"/>
            <a:ext cx="8534400" cy="1498600"/>
          </a:xfrm>
        </p:spPr>
        <p:txBody>
          <a:bodyPr>
            <a:noAutofit/>
          </a:bodyPr>
          <a:lstStyle/>
          <a:p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обучающие: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обучить основам черчения и конструкторского дела, работе с технической литературой;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сформировать знания по истории авиации, аэродинамике и механике;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дать представления о классификации самолетов и моделей;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познакомить с видами материалов, используемых в авиации и 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авиамоделировании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обучить безопасным приемам работы с различными инструментами и оборудованием;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обучить самостоятельному изготовлению моделей по готовым чертежам и собственному замыслу.</a:t>
            </a:r>
            <a:br>
              <a:rPr lang="ru-RU" sz="2000" b="1" dirty="0"/>
            </a:br>
            <a:br>
              <a:rPr lang="ru-RU" sz="2000" dirty="0"/>
            </a:br>
            <a:endParaRPr lang="ru-RU" sz="20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Городской Центр Детского Технического Творчества им. В.П.Чкалова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3520" y="433240"/>
            <a:ext cx="2750819" cy="206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532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-1140800"/>
            <a:ext cx="8534401" cy="22816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Задачи программы</a:t>
            </a:r>
            <a:r>
              <a:rPr lang="ru-RU" sz="2400" dirty="0"/>
              <a:t>:</a:t>
            </a:r>
            <a:endParaRPr lang="ru-RU" sz="24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4212" y="1915160"/>
            <a:ext cx="8534400" cy="1498600"/>
          </a:xfrm>
        </p:spPr>
        <p:txBody>
          <a:bodyPr>
            <a:noAutofit/>
          </a:bodyPr>
          <a:lstStyle/>
          <a:p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развивающие: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развить умение самостоятельно находить и осваивать новые знания, повышать техническую грамотность;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развить умение делать самоанализ и находить решение через проблемные ситуации (естественно или искусственно создаваемые)</a:t>
            </a:r>
          </a:p>
          <a:p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воспитательные: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сформировать самостоятельность, работоспособность, дисциплинированность, трудолюбие,  аккуратность;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развить чувство взаимовыручки, сформировать умение работать в коллективе, команде;</a:t>
            </a:r>
          </a:p>
          <a:p>
            <a:pPr marL="285750" indent="-285750">
              <a:buFont typeface="Century Gothic" panose="020B0502020202020204" pitchFamily="34" charset="0"/>
              <a:buChar char="−"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способствовать воспитанию чувства патриотизма.</a:t>
            </a:r>
          </a:p>
          <a:p>
            <a:br>
              <a:rPr lang="ru-RU" sz="1600" b="1" dirty="0"/>
            </a:br>
            <a:br>
              <a:rPr lang="ru-RU" sz="1600" dirty="0"/>
            </a:br>
            <a:endParaRPr lang="ru-RU" sz="16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Городской Центр Детского Технического Творчества им. В.П.Чкалова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4880" y="403225"/>
            <a:ext cx="3147060" cy="236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903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08" y="-1140800"/>
            <a:ext cx="8534401" cy="22816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Срок освоения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4207" y="1307638"/>
            <a:ext cx="8534400" cy="1498600"/>
          </a:xfrm>
        </p:spPr>
        <p:txBody>
          <a:bodyPr>
            <a:noAutofit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Срок освоения программы – 108 недель (3 учебных года).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Городской Центр Детского Технического Творчества им. В.П.Чкалова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84208" y="409910"/>
            <a:ext cx="8534401" cy="228160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400" b="1" dirty="0"/>
              <a:t>Режим занятий</a:t>
            </a: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684207" y="2802598"/>
            <a:ext cx="8534400" cy="14986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 обучения -  по 2 академических часа, 2 раза в неделю.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 обучения -  по 2 академических часа, 3 раза в неделю.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 обучения -  по 2 академических часа, 3 раза в неделю.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84205" y="2599119"/>
            <a:ext cx="8534401" cy="228160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400" b="1" dirty="0"/>
              <a:t>Формат обучения </a:t>
            </a:r>
          </a:p>
        </p:txBody>
      </p:sp>
      <p:sp>
        <p:nvSpPr>
          <p:cNvPr id="9" name="Текст 2"/>
          <p:cNvSpPr txBox="1">
            <a:spLocks/>
          </p:cNvSpPr>
          <p:nvPr/>
        </p:nvSpPr>
        <p:spPr>
          <a:xfrm>
            <a:off x="684205" y="4991807"/>
            <a:ext cx="8534400" cy="14986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Очный, на русском языке</a:t>
            </a:r>
            <a:r>
              <a:rPr lang="ru-RU" dirty="0"/>
              <a:t>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012" y="526935"/>
            <a:ext cx="3581400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115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-1140800"/>
            <a:ext cx="8534401" cy="22816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Возрастная  группа обучающихся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4212" y="1915160"/>
            <a:ext cx="8534400" cy="1498600"/>
          </a:xfrm>
        </p:spPr>
        <p:txBody>
          <a:bodyPr>
            <a:noAutofit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 обучающихся ограничивается в связи с психологическими и физическими особенностями развития ребенка и особенностями образовательного процесса реализации программы.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Первый год обучения – средний возраст 10-14 лет.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Второй год обучения -   средний, старший возраст 12-16 лет.</a:t>
            </a: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Третий год обучения – средний, старший возраст 14-18 лет.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Городской Центр Детского Технического Творчества им. В.П.Чкалова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9710" y="586740"/>
            <a:ext cx="24003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965592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147</TotalTime>
  <Words>1085</Words>
  <Application>Microsoft Office PowerPoint</Application>
  <PresentationFormat>Широкоэкранный</PresentationFormat>
  <Paragraphs>155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Calibri</vt:lpstr>
      <vt:lpstr>Century Gothic</vt:lpstr>
      <vt:lpstr>Wingdings 3</vt:lpstr>
      <vt:lpstr>Сектор</vt:lpstr>
      <vt:lpstr> Дополнительная общеобразовательная программа технической направленности «Авиамоделирование». Опыт работы в реализации и подготовке  к соревнованиям.   педагог дополнительного образования Шаргин Вячеслав Павлович </vt:lpstr>
      <vt:lpstr>Основные Нормативные документы.</vt:lpstr>
      <vt:lpstr>Основные сведения.</vt:lpstr>
      <vt:lpstr>Образовательный модуль</vt:lpstr>
      <vt:lpstr>Цель программы.</vt:lpstr>
      <vt:lpstr>Задачи программы:</vt:lpstr>
      <vt:lpstr>Задачи программы:</vt:lpstr>
      <vt:lpstr>Срок освоения</vt:lpstr>
      <vt:lpstr>Возрастная  группа обучающихся</vt:lpstr>
      <vt:lpstr>Материально – техническое обеспечение:</vt:lpstr>
      <vt:lpstr>Цель и задачи программы на первый год обучения:</vt:lpstr>
      <vt:lpstr>Учебно-тематический  план  I год обучения Образовательный модуль-"Простейшие радиоуправляемые  авиамодели"</vt:lpstr>
      <vt:lpstr>Планируемые результаты обучения.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Информационно - рекламный буклет о содержании дополнительной образовательной программы</dc:title>
  <dc:creator>Sailor Venus</dc:creator>
  <cp:lastModifiedBy>Анастасия Спичкина</cp:lastModifiedBy>
  <cp:revision>27</cp:revision>
  <cp:lastPrinted>2024-02-14T18:40:26Z</cp:lastPrinted>
  <dcterms:created xsi:type="dcterms:W3CDTF">2024-02-14T16:27:03Z</dcterms:created>
  <dcterms:modified xsi:type="dcterms:W3CDTF">2024-04-03T09:57:22Z</dcterms:modified>
</cp:coreProperties>
</file>